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2400" dirty="0" smtClean="0">
                <a:cs typeface="B Titr" panose="00000700000000000000" pitchFamily="2" charset="-78"/>
              </a:rPr>
              <a:t>میزان نوبت های حضوری و غیر حضوری </a:t>
            </a:r>
            <a:endParaRPr lang="en-US" sz="2400" dirty="0">
              <a:cs typeface="B Titr" panose="000007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4BF-4752-BFB9-0E0DB3BB522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4BF-4752-BFB9-0E0DB3BB52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B Titr" panose="00000700000000000000" pitchFamily="2" charset="-78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نوبت حضوری</c:v>
                </c:pt>
                <c:pt idx="1">
                  <c:v>نوبت غیر حضوری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1000</c:v>
                </c:pt>
                <c:pt idx="1">
                  <c:v>1500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89-4F53-A359-65EDCCB67CC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934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121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01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27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51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570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62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06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7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018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725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5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77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584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750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24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90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2B4D-09B8-4185-93FB-F543EB128B3C}" type="datetimeFigureOut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02/03/1448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38CF7C-95F3-414A-85E8-EC44BCEB4720}" type="slidenum">
              <a:rPr kumimoji="0" lang="fa-I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Times New Roman" panose="02020603050405020304" pitchFamily="18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a-I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03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sz="4400" dirty="0" smtClean="0">
                <a:cs typeface="B Titr" panose="00000700000000000000" pitchFamily="2" charset="-78"/>
              </a:rPr>
              <a:t>بیمارستان ---------</a:t>
            </a:r>
            <a:endParaRPr lang="fa-IR" sz="4400" dirty="0"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a-IR" sz="5400" dirty="0">
                <a:solidFill>
                  <a:srgbClr val="FF0000"/>
                </a:solidFill>
                <a:cs typeface="B Titr" panose="00000700000000000000" pitchFamily="2" charset="-78"/>
              </a:rPr>
              <a:t>خدمات </a:t>
            </a:r>
            <a:r>
              <a:rPr lang="fa-IR" sz="5400" dirty="0" smtClean="0">
                <a:solidFill>
                  <a:srgbClr val="FF0000"/>
                </a:solidFill>
                <a:cs typeface="B Titr" panose="00000700000000000000" pitchFamily="2" charset="-78"/>
              </a:rPr>
              <a:t>درمانگاه</a:t>
            </a:r>
            <a:endParaRPr lang="fa-IR" sz="5400" dirty="0">
              <a:solidFill>
                <a:srgbClr val="FF0000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98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2007" y="1712890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10592"/>
              </p:ext>
            </p:extLst>
          </p:nvPr>
        </p:nvGraphicFramePr>
        <p:xfrm>
          <a:off x="1541418" y="992771"/>
          <a:ext cx="8694424" cy="5024778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1736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36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3606">
                  <a:extLst>
                    <a:ext uri="{9D8B030D-6E8A-4147-A177-3AD203B41FA5}">
                      <a16:colId xmlns:a16="http://schemas.microsoft.com/office/drawing/2014/main" xmlns="" val="2108578235"/>
                    </a:ext>
                  </a:extLst>
                </a:gridCol>
                <a:gridCol w="21736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799"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سرویس</a:t>
                      </a:r>
                      <a:endParaRPr lang="fa-IR" sz="1600" b="1" dirty="0">
                        <a:solidFill>
                          <a:srgbClr val="FF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تعداد ویزیت فصل </a:t>
                      </a:r>
                      <a:r>
                        <a:rPr lang="fa-IR" sz="1600" b="1" dirty="0" smtClean="0">
                          <a:cs typeface="B Nazanin" panose="00000400000000000000" pitchFamily="2" charset="-78"/>
                        </a:rPr>
                        <a:t>بهار </a:t>
                      </a:r>
                      <a:r>
                        <a:rPr lang="fa-IR" sz="1600" b="1" dirty="0">
                          <a:cs typeface="B Nazanin" panose="00000400000000000000" pitchFamily="2" charset="-78"/>
                        </a:rPr>
                        <a:t>1404</a:t>
                      </a:r>
                      <a:endParaRPr lang="fa-IR" sz="1600" b="1" dirty="0">
                        <a:solidFill>
                          <a:srgbClr val="FF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 smtClean="0">
                          <a:cs typeface="B Nazanin" panose="00000400000000000000" pitchFamily="2" charset="-78"/>
                        </a:rPr>
                        <a:t>تعداد ویزیت فصل تابستان 1404</a:t>
                      </a:r>
                      <a:endParaRPr lang="fa-IR" sz="1600" b="1" dirty="0">
                        <a:solidFill>
                          <a:srgbClr val="FF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cs typeface="B Nazanin" panose="00000400000000000000" pitchFamily="2" charset="-78"/>
                        </a:rPr>
                        <a:t>تعداد</a:t>
                      </a:r>
                      <a:r>
                        <a:rPr lang="fa-IR" sz="1600" b="1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  <a:cs typeface="B Nazanin" panose="00000400000000000000" pitchFamily="2" charset="-78"/>
                        </a:rPr>
                        <a:t> ویزیت فصل تابستان 1403</a:t>
                      </a:r>
                      <a:endParaRPr lang="fa-IR" sz="1600" b="1" dirty="0">
                        <a:solidFill>
                          <a:schemeClr val="bg1">
                            <a:lumMod val="95000"/>
                          </a:schemeClr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u="none" strike="noStrike" dirty="0" smtClean="0">
                          <a:effectLst/>
                          <a:cs typeface="B Nazanin" panose="00000400000000000000" pitchFamily="2" charset="-78"/>
                        </a:rPr>
                        <a:t>قلب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u="none" strike="noStrike" dirty="0" smtClean="0">
                          <a:effectLst/>
                          <a:cs typeface="B Nazanin" panose="00000400000000000000" pitchFamily="2" charset="-78"/>
                        </a:rPr>
                        <a:t>جراحی </a:t>
                      </a:r>
                      <a:r>
                        <a:rPr lang="fa-IR" sz="1600" b="1" u="none" strike="noStrike" dirty="0">
                          <a:effectLst/>
                          <a:cs typeface="B Nazanin" panose="00000400000000000000" pitchFamily="2" charset="-78"/>
                        </a:rPr>
                        <a:t>قلب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u="none" strike="noStrike" dirty="0" smtClean="0">
                          <a:effectLst/>
                          <a:cs typeface="B Nazanin" panose="00000400000000000000" pitchFamily="2" charset="-78"/>
                        </a:rPr>
                        <a:t>اطفال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u="none" strike="noStrike" dirty="0" smtClean="0">
                          <a:effectLst/>
                          <a:cs typeface="B Nazanin" panose="00000400000000000000" pitchFamily="2" charset="-78"/>
                        </a:rPr>
                        <a:t>غدد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u="none" strike="noStrike" dirty="0" smtClean="0">
                          <a:effectLst/>
                          <a:cs typeface="B Nazanin" panose="00000400000000000000" pitchFamily="2" charset="-78"/>
                        </a:rPr>
                        <a:t>داخلی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u="none" strike="noStrike" dirty="0" smtClean="0">
                          <a:effectLst/>
                          <a:cs typeface="B Nazanin" panose="00000400000000000000" pitchFamily="2" charset="-78"/>
                        </a:rPr>
                        <a:t>نورولوژی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.....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9261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.....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1390"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r>
                        <a:rPr lang="fa-IR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......</a:t>
                      </a:r>
                      <a:endParaRPr lang="fa-IR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526227325"/>
                  </a:ext>
                </a:extLst>
              </a:tr>
              <a:tr h="541390"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r>
                        <a:rPr lang="fa-IR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کل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253491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39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2007" y="1712890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421444329"/>
              </p:ext>
            </p:extLst>
          </p:nvPr>
        </p:nvGraphicFramePr>
        <p:xfrm>
          <a:off x="2619828" y="1255243"/>
          <a:ext cx="7138126" cy="4322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8385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32467"/>
              </p:ext>
            </p:extLst>
          </p:nvPr>
        </p:nvGraphicFramePr>
        <p:xfrm>
          <a:off x="1854926" y="1084212"/>
          <a:ext cx="8694424" cy="1859517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1736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36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3606">
                  <a:extLst>
                    <a:ext uri="{9D8B030D-6E8A-4147-A177-3AD203B41FA5}">
                      <a16:colId xmlns:a16="http://schemas.microsoft.com/office/drawing/2014/main" xmlns="" val="2108578235"/>
                    </a:ext>
                  </a:extLst>
                </a:gridCol>
                <a:gridCol w="21736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799"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سرویس</a:t>
                      </a:r>
                      <a:endParaRPr lang="fa-IR" sz="1600" b="1" dirty="0">
                        <a:solidFill>
                          <a:srgbClr val="FF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 smtClean="0">
                          <a:solidFill>
                            <a:schemeClr val="bg1"/>
                          </a:solidFill>
                          <a:cs typeface="B Nazanin" panose="00000400000000000000" pitchFamily="2" charset="-78"/>
                        </a:rPr>
                        <a:t>مدت زمان انتظار جهت ویزیت</a:t>
                      </a:r>
                      <a:endParaRPr lang="fa-IR" sz="1600" b="1" dirty="0"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 smtClean="0">
                          <a:solidFill>
                            <a:schemeClr val="bg1"/>
                          </a:solidFill>
                          <a:cs typeface="B Nazanin" panose="00000400000000000000" pitchFamily="2" charset="-78"/>
                        </a:rPr>
                        <a:t>میزان رضایتمندی </a:t>
                      </a:r>
                      <a:endParaRPr lang="fa-IR" sz="1600" b="1" dirty="0"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cs typeface="B Nazanin" panose="00000400000000000000" pitchFamily="2" charset="-78"/>
                        </a:rPr>
                        <a:t>تعداد کل بیماران ویزیت شده </a:t>
                      </a:r>
                      <a:endParaRPr lang="fa-IR" sz="1600" b="1" dirty="0">
                        <a:solidFill>
                          <a:schemeClr val="bg1">
                            <a:lumMod val="95000"/>
                          </a:schemeClr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بهار 1404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تابستان</a:t>
                      </a:r>
                      <a:r>
                        <a:rPr lang="fa-IR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 1404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تابستان 1403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7659229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768314"/>
              </p:ext>
            </p:extLst>
          </p:nvPr>
        </p:nvGraphicFramePr>
        <p:xfrm>
          <a:off x="1698170" y="3457298"/>
          <a:ext cx="9269192" cy="2103357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3172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172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17298">
                  <a:extLst>
                    <a:ext uri="{9D8B030D-6E8A-4147-A177-3AD203B41FA5}">
                      <a16:colId xmlns:a16="http://schemas.microsoft.com/office/drawing/2014/main" xmlns="" val="2108578235"/>
                    </a:ext>
                  </a:extLst>
                </a:gridCol>
                <a:gridCol w="23172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6799"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سرویس</a:t>
                      </a:r>
                      <a:endParaRPr lang="fa-IR" sz="1600" b="1" dirty="0">
                        <a:solidFill>
                          <a:srgbClr val="FF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600" b="1" dirty="0" smtClean="0">
                          <a:solidFill>
                            <a:schemeClr val="bg1"/>
                          </a:solidFill>
                          <a:cs typeface="B Nazanin" panose="00000400000000000000" pitchFamily="2" charset="-78"/>
                        </a:rPr>
                        <a:t>تعداد متخصصان ویزیت کننده در درمانگاه</a:t>
                      </a:r>
                      <a:endParaRPr lang="fa-IR" sz="1600" b="1" dirty="0"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1" dirty="0" smtClean="0">
                          <a:solidFill>
                            <a:schemeClr val="bg1"/>
                          </a:solidFill>
                          <a:cs typeface="B Nazanin" panose="00000400000000000000" pitchFamily="2" charset="-78"/>
                        </a:rPr>
                        <a:t>تعداد متخصصان ویزیت کننده در درمانگاه (تمام وقت )</a:t>
                      </a:r>
                    </a:p>
                    <a:p>
                      <a:pPr algn="ctr" rtl="1"/>
                      <a:endParaRPr lang="fa-IR" sz="1600" b="1" dirty="0"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1" dirty="0" smtClean="0">
                          <a:solidFill>
                            <a:schemeClr val="bg1"/>
                          </a:solidFill>
                          <a:cs typeface="B Nazanin" panose="00000400000000000000" pitchFamily="2" charset="-78"/>
                        </a:rPr>
                        <a:t>تعداد متخصصان ویزیت کننده در درمانگاه (نیمه  وقت )</a:t>
                      </a:r>
                    </a:p>
                    <a:p>
                      <a:pPr algn="ctr" rtl="1"/>
                      <a:endParaRPr lang="fa-IR" sz="1600" b="1" dirty="0">
                        <a:solidFill>
                          <a:schemeClr val="bg1">
                            <a:lumMod val="95000"/>
                          </a:schemeClr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بهار 1404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تابستان</a:t>
                      </a:r>
                      <a:r>
                        <a:rPr lang="fa-IR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 1404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799">
                <a:tc>
                  <a:txBody>
                    <a:bodyPr/>
                    <a:lstStyle/>
                    <a:p>
                      <a:pPr algn="ctr" rtl="1" fontAlgn="b"/>
                      <a:r>
                        <a:rPr lang="fa-I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B Nazanin" panose="00000400000000000000" pitchFamily="2" charset="-78"/>
                        </a:rPr>
                        <a:t>تابستان 1403</a:t>
                      </a:r>
                      <a:endParaRPr lang="fa-I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/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457200" rtl="1" eaLnBrk="1" fontAlgn="b" latinLnBrk="0" hangingPunct="1">
                        <a:buNone/>
                      </a:pPr>
                      <a:endParaRPr lang="en-US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676592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99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130446"/>
          </a:xfrm>
        </p:spPr>
        <p:txBody>
          <a:bodyPr>
            <a:normAutofit/>
          </a:bodyPr>
          <a:lstStyle/>
          <a:p>
            <a:r>
              <a:rPr lang="fa-IR" dirty="0" smtClean="0">
                <a:cs typeface="B Titr" panose="00000700000000000000" pitchFamily="2" charset="-78"/>
              </a:rPr>
              <a:t>چالش ها ومشکلات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59421"/>
            <a:ext cx="9601196" cy="341644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81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cs typeface="B Titr" panose="00000700000000000000" pitchFamily="2" charset="-78"/>
              </a:rPr>
              <a:t>اقدامات اصلاحی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07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95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 Nazanin</vt:lpstr>
      <vt:lpstr>B Titr</vt:lpstr>
      <vt:lpstr>Calibri</vt:lpstr>
      <vt:lpstr>Garamond</vt:lpstr>
      <vt:lpstr>Times New Roman</vt:lpstr>
      <vt:lpstr>Organic</vt:lpstr>
      <vt:lpstr>بیمارستان ---------</vt:lpstr>
      <vt:lpstr>PowerPoint Presentation</vt:lpstr>
      <vt:lpstr>PowerPoint Presentation</vt:lpstr>
      <vt:lpstr>PowerPoint Presentation</vt:lpstr>
      <vt:lpstr>چالش ها ومشکلات</vt:lpstr>
      <vt:lpstr>اقدامات اصلاحی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بیمارستان ---------</dc:title>
  <dc:creator>Ghalb alzahra</dc:creator>
  <cp:lastModifiedBy>جمیله جعفری</cp:lastModifiedBy>
  <cp:revision>3</cp:revision>
  <dcterms:created xsi:type="dcterms:W3CDTF">2026-05-30T04:23:35Z</dcterms:created>
  <dcterms:modified xsi:type="dcterms:W3CDTF">2026-08-15T04:25:55Z</dcterms:modified>
</cp:coreProperties>
</file>